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8" r:id="rId3"/>
    <p:sldId id="257" r:id="rId4"/>
    <p:sldId id="265" r:id="rId5"/>
    <p:sldId id="264" r:id="rId6"/>
    <p:sldId id="263" r:id="rId7"/>
    <p:sldId id="268" r:id="rId8"/>
    <p:sldId id="259" r:id="rId9"/>
    <p:sldId id="262" r:id="rId10"/>
    <p:sldId id="260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4E4C4-E765-4319-B2C8-25D05DF49D35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9079E-FD91-49CB-89F5-D0A1E4C481E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9428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34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173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064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7519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335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53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843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453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9341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297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668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1B22-3DD8-42AF-8D3C-FA0E1F8B2272}" type="datetimeFigureOut">
              <a:rPr lang="sl-SI" smtClean="0"/>
              <a:t>7. 12. 2021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D1E10-788E-4C7E-A803-EE09C4F1EB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572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5fYe32BaJA&amp;ab_channel=%C5%BDor%C5%BEi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mnQWs3Mxqw&amp;ab_channel=Maancika" TargetMode="External"/><Relationship Id="rId7" Type="http://schemas.openxmlformats.org/officeDocument/2006/relationships/hyperlink" Target="https://www.youtube.com/watch?v=v0ZrMbyJJOs&amp;ab_channel=MartinaFurlanPraznik" TargetMode="External"/><Relationship Id="rId2" Type="http://schemas.openxmlformats.org/officeDocument/2006/relationships/hyperlink" Target="https://www.youtube.com/watch?v=y4BkJZVqMtI&amp;ab_channel=PlesnoMest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uMOGqBuLgdk&amp;ab_channel=MartinaFurlanPraznik" TargetMode="External"/><Relationship Id="rId5" Type="http://schemas.openxmlformats.org/officeDocument/2006/relationships/hyperlink" Target="https://www.youtube.com/watch?v=OqvdmT8dOYk&amp;ab_channel=JessicaBelanger" TargetMode="External"/><Relationship Id="rId4" Type="http://schemas.openxmlformats.org/officeDocument/2006/relationships/hyperlink" Target="https://www.youtube.com/watch?v=LveCZZgntME&amp;ab_channel=JessicaBelange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kEgTwdvbSA&amp;ab_channel=LEJAMALI" TargetMode="External"/><Relationship Id="rId7" Type="http://schemas.openxmlformats.org/officeDocument/2006/relationships/hyperlink" Target="https://www.youtube.com/watch?v=eB1K-HeMLYI&amp;ab_channel=AGLTV" TargetMode="External"/><Relationship Id="rId2" Type="http://schemas.openxmlformats.org/officeDocument/2006/relationships/hyperlink" Target="https://www.youtube.com/watch?v=uG76VzzqqG8&amp;ab_channel=SloSingKaraok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www.youtube.com/watch?v=1__CAdTJ5JU&amp;ab_channel=RoyalMusic" TargetMode="External"/><Relationship Id="rId4" Type="http://schemas.openxmlformats.org/officeDocument/2006/relationships/hyperlink" Target="https://www.youtube.com/watch?v=an0JKXnnrAY&amp;ab_channel=SingK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cD5IrnwN9E&amp;ab_channel=EurovisieSongfestival" TargetMode="External"/><Relationship Id="rId2" Type="http://schemas.openxmlformats.org/officeDocument/2006/relationships/hyperlink" Target="https://www.youtube.com/watch?v=xq5QNnQIdvo&amp;ab_channel=skorot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2382982"/>
            <a:ext cx="4461165" cy="2900218"/>
          </a:xfrm>
        </p:spPr>
        <p:txBody>
          <a:bodyPr>
            <a:noAutofit/>
          </a:bodyPr>
          <a:lstStyle/>
          <a:p>
            <a:r>
              <a:rPr lang="sl-SI" sz="6600" b="1" dirty="0" smtClean="0">
                <a:solidFill>
                  <a:schemeClr val="tx2">
                    <a:lumMod val="50000"/>
                  </a:schemeClr>
                </a:solidFill>
                <a:latin typeface="Chiller" panose="04020404031007020602" pitchFamily="82" charset="0"/>
              </a:rPr>
              <a:t>PESMARICA ZA ZBOROVSKI BUM 2022</a:t>
            </a:r>
            <a:endParaRPr lang="sl-SI" sz="6600" b="1" dirty="0">
              <a:solidFill>
                <a:schemeClr val="tx2">
                  <a:lumMod val="50000"/>
                </a:schemeClr>
              </a:solidFill>
              <a:latin typeface="Chiller" panose="04020404031007020602" pitchFamily="82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836" y="1"/>
            <a:ext cx="8017164" cy="6858000"/>
          </a:xfrm>
          <a:prstGeom prst="ellipse">
            <a:avLst/>
          </a:prstGeom>
          <a:ln w="63500" cap="rnd">
            <a:solidFill>
              <a:schemeClr val="accent5">
                <a:lumMod val="40000"/>
                <a:lumOff val="60000"/>
              </a:schemeClr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80171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5033818" y="74427"/>
            <a:ext cx="7075055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 smtClean="0"/>
              <a:t>ZGODBA O PRIJATELJSTVU</a:t>
            </a:r>
          </a:p>
          <a:p>
            <a:endParaRPr lang="sl-SI" sz="2000" dirty="0" smtClean="0"/>
          </a:p>
          <a:p>
            <a:r>
              <a:rPr lang="sl-SI" sz="2000" dirty="0" smtClean="0"/>
              <a:t>Zgodba</a:t>
            </a:r>
            <a:r>
              <a:rPr lang="sl-SI" sz="2000" dirty="0"/>
              <a:t> o prijateljstvu je </a:t>
            </a:r>
            <a:r>
              <a:rPr lang="sl-SI" sz="2000" dirty="0" smtClean="0"/>
              <a:t>taka,  grenka</a:t>
            </a:r>
            <a:r>
              <a:rPr lang="sl-SI" sz="2000" dirty="0"/>
              <a:t> sladka kot  življenje je,</a:t>
            </a:r>
            <a:br>
              <a:rPr lang="sl-SI" sz="2000" dirty="0"/>
            </a:br>
            <a:r>
              <a:rPr lang="sl-SI" sz="2000" dirty="0"/>
              <a:t>lepih je  trenutkov polna </a:t>
            </a:r>
            <a:r>
              <a:rPr lang="sl-SI" sz="2000" dirty="0" smtClean="0"/>
              <a:t>vsaka, le</a:t>
            </a:r>
            <a:r>
              <a:rPr lang="sl-SI" sz="2000" dirty="0"/>
              <a:t> lepi naj se vtisnejo  v  srce</a:t>
            </a:r>
            <a:r>
              <a:rPr lang="sl-SI" sz="2000" dirty="0" smtClean="0"/>
              <a:t>.</a:t>
            </a: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 smtClean="0"/>
              <a:t>Pesmi</a:t>
            </a:r>
            <a:r>
              <a:rPr lang="sl-SI" sz="2000" dirty="0"/>
              <a:t> smo delili si in </a:t>
            </a:r>
            <a:r>
              <a:rPr lang="sl-SI" sz="2000" dirty="0" smtClean="0"/>
              <a:t>sanje, lepe</a:t>
            </a:r>
            <a:r>
              <a:rPr lang="sl-SI" sz="2000" dirty="0"/>
              <a:t> sanje ceste in nebo,</a:t>
            </a:r>
            <a:br>
              <a:rPr lang="sl-SI" sz="2000" dirty="0"/>
            </a:br>
            <a:r>
              <a:rPr lang="sl-SI" sz="2000" dirty="0"/>
              <a:t>le </a:t>
            </a:r>
            <a:r>
              <a:rPr lang="sl-SI" sz="2000" dirty="0" smtClean="0"/>
              <a:t>prjat’lji</a:t>
            </a:r>
            <a:r>
              <a:rPr lang="sl-SI" sz="2000" dirty="0"/>
              <a:t> so verjeli </a:t>
            </a:r>
            <a:r>
              <a:rPr lang="sl-SI" sz="2000" dirty="0" smtClean="0"/>
              <a:t>vanje, da</a:t>
            </a:r>
            <a:r>
              <a:rPr lang="sl-SI" sz="2000" dirty="0"/>
              <a:t> nekoč se uresničijo.</a:t>
            </a:r>
            <a:br>
              <a:rPr lang="sl-SI" sz="2000" dirty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b="1" dirty="0"/>
              <a:t>V zraku je svoboda, v zraku dan sijoč,</a:t>
            </a:r>
          </a:p>
          <a:p>
            <a:r>
              <a:rPr lang="sl-SI" sz="2000" b="1" dirty="0"/>
              <a:t>kaj pri tem nas </a:t>
            </a:r>
            <a:r>
              <a:rPr lang="sl-SI" sz="2000" b="1" dirty="0" smtClean="0"/>
              <a:t>žene, kaj</a:t>
            </a:r>
            <a:r>
              <a:rPr lang="sl-SI" sz="2000" b="1" dirty="0"/>
              <a:t> pri tem nam  daje moč,</a:t>
            </a:r>
            <a:br>
              <a:rPr lang="sl-SI" sz="2000" b="1" dirty="0"/>
            </a:br>
            <a:r>
              <a:rPr lang="sl-SI" sz="2000" b="1" dirty="0"/>
              <a:t>da z varnega zavetja odletimo </a:t>
            </a:r>
            <a:r>
              <a:rPr lang="sl-SI" sz="2000" b="1" dirty="0" smtClean="0"/>
              <a:t>proč, kakor</a:t>
            </a:r>
            <a:r>
              <a:rPr lang="sl-SI" sz="2000" b="1" dirty="0"/>
              <a:t> ptič  iz  gnezda,      </a:t>
            </a:r>
          </a:p>
          <a:p>
            <a:r>
              <a:rPr lang="sl-SI" sz="2000" b="1" dirty="0"/>
              <a:t>le vezi nevidne nas vezale </a:t>
            </a:r>
            <a:r>
              <a:rPr lang="sl-SI" sz="2000" b="1" dirty="0" smtClean="0"/>
              <a:t> bodo </a:t>
            </a:r>
            <a:r>
              <a:rPr lang="sl-SI" sz="2000" b="1" dirty="0"/>
              <a:t>skupaj kot nekoč.</a:t>
            </a:r>
            <a:br>
              <a:rPr lang="sl-SI" sz="2000" b="1" dirty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/>
              <a:t>Slej ko prej se vsaka zgodba </a:t>
            </a:r>
            <a:r>
              <a:rPr lang="sl-SI" sz="2000" dirty="0" smtClean="0"/>
              <a:t>neha, slej </a:t>
            </a:r>
            <a:r>
              <a:rPr lang="sl-SI" sz="2000" dirty="0"/>
              <a:t>ko prej se svet do tal podre,</a:t>
            </a:r>
            <a:br>
              <a:rPr lang="sl-SI" sz="2000" dirty="0"/>
            </a:br>
            <a:r>
              <a:rPr lang="sl-SI" sz="2000" dirty="0"/>
              <a:t>ko ni nam več do solz in ne do </a:t>
            </a:r>
            <a:r>
              <a:rPr lang="sl-SI" sz="2000" dirty="0" smtClean="0"/>
              <a:t>smeha, zgodba</a:t>
            </a:r>
            <a:r>
              <a:rPr lang="sl-SI" sz="2000" dirty="0"/>
              <a:t> nova zopet se začne</a:t>
            </a:r>
            <a:r>
              <a:rPr lang="sl-SI" sz="2000" dirty="0" smtClean="0"/>
              <a:t>.</a:t>
            </a:r>
            <a:r>
              <a:rPr lang="sl-SI" sz="2000" dirty="0"/>
              <a:t/>
            </a:r>
            <a:br>
              <a:rPr lang="sl-SI" sz="2000" dirty="0"/>
            </a:br>
            <a:r>
              <a:rPr lang="sl-SI" sz="2000" dirty="0"/>
              <a:t>Vsaka stvar je pač za nekaj </a:t>
            </a:r>
            <a:r>
              <a:rPr lang="sl-SI" sz="2000" dirty="0" smtClean="0"/>
              <a:t>dobra, vsaka</a:t>
            </a:r>
            <a:r>
              <a:rPr lang="sl-SI" sz="2000" dirty="0"/>
              <a:t> zgodba nekaj nam pove,</a:t>
            </a:r>
            <a:br>
              <a:rPr lang="sl-SI" sz="2000" dirty="0"/>
            </a:br>
            <a:r>
              <a:rPr lang="sl-SI" sz="2000" dirty="0"/>
              <a:t>vsaka pesem nima take </a:t>
            </a:r>
            <a:r>
              <a:rPr lang="sl-SI" sz="2000" dirty="0" smtClean="0"/>
              <a:t>sreče, tale</a:t>
            </a:r>
            <a:r>
              <a:rPr lang="sl-SI" sz="2000" dirty="0"/>
              <a:t> za spomin bo in srce.</a:t>
            </a:r>
            <a:br>
              <a:rPr lang="sl-SI" sz="2000" dirty="0"/>
            </a:br>
            <a:r>
              <a:rPr lang="sl-SI" sz="2000" dirty="0"/>
              <a:t/>
            </a:r>
            <a:br>
              <a:rPr lang="sl-SI" sz="2000" dirty="0"/>
            </a:br>
            <a:r>
              <a:rPr lang="sl-SI" sz="2000" b="1" dirty="0"/>
              <a:t>V zraku je svoboda ...</a:t>
            </a:r>
            <a:br>
              <a:rPr lang="sl-SI" sz="2000" b="1" dirty="0"/>
            </a:br>
            <a:r>
              <a:rPr lang="sl-SI" sz="2000" dirty="0" smtClean="0"/>
              <a:t>Nikdar</a:t>
            </a:r>
            <a:r>
              <a:rPr lang="sl-SI" sz="2000" dirty="0"/>
              <a:t> več ne bo tako kot </a:t>
            </a:r>
            <a:r>
              <a:rPr lang="sl-SI" sz="2000" dirty="0" smtClean="0"/>
              <a:t>včeraj, tujci</a:t>
            </a:r>
            <a:r>
              <a:rPr lang="sl-SI" sz="2000" dirty="0"/>
              <a:t> nam prekrižajo poti,</a:t>
            </a:r>
            <a:br>
              <a:rPr lang="sl-SI" sz="2000" dirty="0"/>
            </a:br>
            <a:r>
              <a:rPr lang="sl-SI" sz="2000" dirty="0"/>
              <a:t>a pr’jat’lji v srcu so za </a:t>
            </a:r>
            <a:r>
              <a:rPr lang="sl-SI" sz="2000" dirty="0" smtClean="0"/>
              <a:t>zmeraj, nikdar</a:t>
            </a:r>
            <a:r>
              <a:rPr lang="sl-SI" sz="2000" dirty="0"/>
              <a:t> ne zabrišejo sledi.</a:t>
            </a:r>
          </a:p>
          <a:p>
            <a:r>
              <a:rPr lang="sl-SI" sz="2000" dirty="0"/>
              <a:t> </a:t>
            </a:r>
            <a:endParaRPr lang="sl-SI" sz="2000" dirty="0" smtClean="0"/>
          </a:p>
          <a:p>
            <a:r>
              <a:rPr lang="sl-SI" sz="2000" b="1" dirty="0" smtClean="0"/>
              <a:t>V</a:t>
            </a:r>
            <a:r>
              <a:rPr lang="sl-SI" sz="2000" b="1" dirty="0"/>
              <a:t> zraku je svoboda ...</a:t>
            </a:r>
            <a:r>
              <a:rPr lang="sl-SI" sz="2000" dirty="0"/>
              <a:t/>
            </a:r>
            <a:br>
              <a:rPr lang="sl-SI" sz="2000" dirty="0"/>
            </a:br>
            <a:endParaRPr lang="sl-SI" sz="2000" dirty="0"/>
          </a:p>
        </p:txBody>
      </p:sp>
      <p:sp>
        <p:nvSpPr>
          <p:cNvPr id="3" name="Pravokotnik 2"/>
          <p:cNvSpPr/>
          <p:nvPr/>
        </p:nvSpPr>
        <p:spPr>
          <a:xfrm>
            <a:off x="249382" y="4445107"/>
            <a:ext cx="423949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smtClean="0">
                <a:hlinkClick r:id="rId2"/>
              </a:rPr>
              <a:t>KARAOKE: </a:t>
            </a:r>
            <a:r>
              <a:rPr lang="sl-SI" sz="2000" dirty="0" smtClean="0">
                <a:hlinkClick r:id="rId2"/>
              </a:rPr>
              <a:t>https</a:t>
            </a:r>
            <a:r>
              <a:rPr lang="sl-SI" sz="2000" dirty="0">
                <a:hlinkClick r:id="rId2"/>
              </a:rPr>
              <a:t>://www.youtube.com/watch?v=i5fYe32BaJA&amp;ab_channel=%</a:t>
            </a:r>
            <a:r>
              <a:rPr lang="sl-SI" sz="2000" dirty="0" smtClean="0">
                <a:hlinkClick r:id="rId2"/>
              </a:rPr>
              <a:t>C5%BDor%C5%BEi</a:t>
            </a:r>
            <a:endParaRPr lang="sl-SI" sz="2000" dirty="0" smtClean="0"/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1957926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418114" y="283029"/>
            <a:ext cx="4855028" cy="70757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sl-SI" sz="4000" dirty="0" smtClean="0"/>
              <a:t>PEVSKI PROGRAM:</a:t>
            </a:r>
            <a:endParaRPr lang="sl-SI" sz="4000" dirty="0"/>
          </a:p>
        </p:txBody>
      </p:sp>
      <p:sp>
        <p:nvSpPr>
          <p:cNvPr id="5" name="Pravokotnik 4"/>
          <p:cNvSpPr/>
          <p:nvPr/>
        </p:nvSpPr>
        <p:spPr>
          <a:xfrm>
            <a:off x="83128" y="990600"/>
            <a:ext cx="1210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l-SI" sz="2400" dirty="0" smtClean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S</a:t>
            </a:r>
            <a:r>
              <a:rPr lang="sl-SI" sz="2400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. Premrl: </a:t>
            </a:r>
            <a:r>
              <a:rPr lang="sl-SI" sz="2400" b="1" i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Zdravljica</a:t>
            </a:r>
            <a:r>
              <a:rPr lang="sl-SI" sz="2400" i="1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 </a:t>
            </a:r>
            <a:r>
              <a:rPr lang="sl-SI" sz="2400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(F. Prešern) z </a:t>
            </a:r>
            <a:r>
              <a:rPr lang="sl-SI" sz="2400" dirty="0" err="1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BUMa</a:t>
            </a:r>
            <a:r>
              <a:rPr lang="sl-SI" sz="2400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 2013, 2015 in 2017– </a:t>
            </a:r>
            <a:r>
              <a:rPr lang="sl-SI" sz="2000" b="1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enoglasje s </a:t>
            </a:r>
            <a:r>
              <a:rPr lang="sl-SI" sz="2000" b="1" dirty="0" smtClean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klavirsko spremljavo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 smtClean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T</a:t>
            </a:r>
            <a:r>
              <a:rPr lang="sl-SI" sz="2400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. Habe:</a:t>
            </a:r>
            <a:r>
              <a:rPr lang="sl-SI" sz="2400" i="1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 </a:t>
            </a:r>
            <a:r>
              <a:rPr lang="sl-SI" sz="2400" b="1" i="1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Lepa je dežela naša</a:t>
            </a:r>
            <a:r>
              <a:rPr lang="sl-SI" sz="2400" dirty="0">
                <a:solidFill>
                  <a:srgbClr val="FF0000"/>
                </a:solidFill>
                <a:latin typeface="+mj-lt"/>
                <a:cs typeface="Calibri Light" panose="020F0302020204030204" pitchFamily="34" charset="0"/>
              </a:rPr>
              <a:t> </a:t>
            </a:r>
            <a:r>
              <a:rPr lang="sl-SI" sz="2400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(T. Pavček) iz zbirke</a:t>
            </a:r>
            <a:r>
              <a:rPr lang="sl-SI" sz="2400" i="1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 Gusarji </a:t>
            </a:r>
            <a:r>
              <a:rPr lang="sl-SI" sz="2400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T. Habeta (JSKD, 2014)– </a:t>
            </a:r>
            <a:r>
              <a:rPr lang="sl-SI" sz="2000" b="1" dirty="0" smtClean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enoglasje </a:t>
            </a:r>
            <a:r>
              <a:rPr lang="sl-SI" sz="2000" b="1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s </a:t>
            </a:r>
            <a:r>
              <a:rPr lang="sl-SI" sz="2000" b="1" dirty="0" smtClean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 klavirsko spremljavo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 smtClean="0">
                <a:latin typeface="+mj-lt"/>
              </a:rPr>
              <a:t>R</a:t>
            </a:r>
            <a:r>
              <a:rPr lang="sl-SI" sz="2400" dirty="0">
                <a:latin typeface="+mj-lt"/>
              </a:rPr>
              <a:t>. Pančur: </a:t>
            </a:r>
            <a:r>
              <a:rPr lang="sl-SI" sz="2400" b="1" i="1" dirty="0">
                <a:solidFill>
                  <a:srgbClr val="FF0000"/>
                </a:solidFill>
                <a:latin typeface="+mj-lt"/>
              </a:rPr>
              <a:t>Kaj je meni domovina</a:t>
            </a:r>
            <a:r>
              <a:rPr lang="sl-SI" sz="2400" dirty="0">
                <a:latin typeface="+mj-lt"/>
              </a:rPr>
              <a:t> (R. Vilčnik), noviteta z notne priloge revije </a:t>
            </a:r>
            <a:r>
              <a:rPr lang="sl-SI" sz="2400" i="1" dirty="0">
                <a:latin typeface="+mj-lt"/>
              </a:rPr>
              <a:t>Glasba v šoli in vrtcu</a:t>
            </a:r>
            <a:r>
              <a:rPr lang="sl-SI" sz="2400" dirty="0">
                <a:latin typeface="+mj-lt"/>
              </a:rPr>
              <a:t> 1, l. XXIV, 2021 – dvoglasje s </a:t>
            </a:r>
            <a:r>
              <a:rPr lang="sl-SI" sz="2400" dirty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klavirsko </a:t>
            </a:r>
            <a:r>
              <a:rPr lang="sl-SI" sz="2400" dirty="0" smtClean="0">
                <a:solidFill>
                  <a:srgbClr val="555555"/>
                </a:solidFill>
                <a:latin typeface="+mj-lt"/>
                <a:cs typeface="Calibri Light" panose="020F0302020204030204" pitchFamily="34" charset="0"/>
              </a:rPr>
              <a:t>spremljavo</a:t>
            </a:r>
            <a:endParaRPr lang="sl-SI" sz="24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400" dirty="0" smtClean="0">
                <a:latin typeface="+mj-lt"/>
              </a:rPr>
              <a:t>M</a:t>
            </a:r>
            <a:r>
              <a:rPr lang="sl-SI" sz="2400" dirty="0">
                <a:latin typeface="+mj-lt"/>
              </a:rPr>
              <a:t>. Romih:</a:t>
            </a:r>
            <a:r>
              <a:rPr lang="sl-SI" sz="2400" i="1" dirty="0">
                <a:latin typeface="+mj-lt"/>
              </a:rPr>
              <a:t> </a:t>
            </a:r>
            <a:r>
              <a:rPr lang="sl-SI" sz="2400" b="1" i="1" dirty="0">
                <a:solidFill>
                  <a:srgbClr val="FF0000"/>
                </a:solidFill>
                <a:latin typeface="+mj-lt"/>
              </a:rPr>
              <a:t>Črke čutne abecede</a:t>
            </a:r>
            <a:r>
              <a:rPr lang="sl-SI" sz="2400" dirty="0">
                <a:latin typeface="+mj-lt"/>
              </a:rPr>
              <a:t> (B. Gombač), noviteta z notne priloge revije </a:t>
            </a:r>
            <a:r>
              <a:rPr lang="sl-SI" sz="2400" i="1" dirty="0">
                <a:latin typeface="+mj-lt"/>
              </a:rPr>
              <a:t>Glasba v šoli in vrtcu</a:t>
            </a:r>
            <a:r>
              <a:rPr lang="sl-SI" sz="2400" dirty="0">
                <a:latin typeface="+mj-lt"/>
              </a:rPr>
              <a:t> 1, l. XXIV, 2021– dvoglasje s klavirsko </a:t>
            </a:r>
            <a:r>
              <a:rPr lang="sl-SI" sz="2400" dirty="0" smtClean="0">
                <a:latin typeface="+mj-lt"/>
              </a:rPr>
              <a:t>spremljavo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 smtClean="0">
                <a:solidFill>
                  <a:srgbClr val="555555"/>
                </a:solidFill>
                <a:latin typeface="+mj-lt"/>
              </a:rPr>
              <a:t>R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. Pančur: </a:t>
            </a:r>
            <a:r>
              <a:rPr lang="sl-SI" sz="2400" b="1" i="1" dirty="0">
                <a:solidFill>
                  <a:srgbClr val="FF0000"/>
                </a:solidFill>
                <a:latin typeface="+mj-lt"/>
              </a:rPr>
              <a:t>Čarobna roža domovine 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(B. Štampe Žmavc), noviteta z notne priloge revije Glasba v šoli in vrtcu 1, l. XXIV, 2021 – dvoglasje s klavirsko </a:t>
            </a:r>
            <a:r>
              <a:rPr lang="sl-SI" sz="2400" dirty="0" smtClean="0">
                <a:solidFill>
                  <a:srgbClr val="555555"/>
                </a:solidFill>
                <a:latin typeface="+mj-lt"/>
              </a:rPr>
              <a:t>spremljavo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 smtClean="0">
                <a:solidFill>
                  <a:srgbClr val="555555"/>
                </a:solidFill>
                <a:latin typeface="+mj-lt"/>
              </a:rPr>
              <a:t>T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. </a:t>
            </a:r>
            <a:r>
              <a:rPr lang="sl-SI" sz="2400" dirty="0" err="1">
                <a:solidFill>
                  <a:srgbClr val="555555"/>
                </a:solidFill>
                <a:latin typeface="+mj-lt"/>
              </a:rPr>
              <a:t>Bec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: </a:t>
            </a:r>
            <a:r>
              <a:rPr lang="sl-SI" sz="2400" b="1" i="1" dirty="0">
                <a:solidFill>
                  <a:srgbClr val="FF0000"/>
                </a:solidFill>
                <a:latin typeface="+mj-lt"/>
              </a:rPr>
              <a:t>Nič ni bolj našega 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(B. Gombač), še neobjavljena noviteta v reviji Glasba v šoli in vrtcu 2, l. XXIV, 2021– dvoglasje s klavirsko </a:t>
            </a:r>
            <a:r>
              <a:rPr lang="sl-SI" sz="2400" dirty="0" smtClean="0">
                <a:solidFill>
                  <a:srgbClr val="555555"/>
                </a:solidFill>
                <a:latin typeface="+mj-lt"/>
              </a:rPr>
              <a:t>spremljavo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 smtClean="0">
                <a:solidFill>
                  <a:srgbClr val="555555"/>
                </a:solidFill>
                <a:latin typeface="+mj-lt"/>
              </a:rPr>
              <a:t>T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. Habe: </a:t>
            </a:r>
            <a:r>
              <a:rPr lang="sl-SI" sz="2400" b="1" i="1" dirty="0">
                <a:solidFill>
                  <a:srgbClr val="FF0000"/>
                </a:solidFill>
                <a:latin typeface="+mj-lt"/>
              </a:rPr>
              <a:t>Sončna</a:t>
            </a:r>
            <a:r>
              <a:rPr lang="sl-SI" sz="2400" i="1" dirty="0">
                <a:solidFill>
                  <a:srgbClr val="555555"/>
                </a:solidFill>
                <a:latin typeface="+mj-lt"/>
              </a:rPr>
              <a:t> 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(T. Habe) iz zbirke Gusarji T. Habeta (JSKD, 2014) – </a:t>
            </a:r>
            <a:r>
              <a:rPr lang="sl-SI" sz="2000" b="1" dirty="0">
                <a:solidFill>
                  <a:srgbClr val="555555"/>
                </a:solidFill>
                <a:latin typeface="+mj-lt"/>
              </a:rPr>
              <a:t>enoglasje s klavirsko </a:t>
            </a:r>
            <a:r>
              <a:rPr lang="sl-SI" sz="2000" b="1" dirty="0" smtClean="0">
                <a:solidFill>
                  <a:srgbClr val="555555"/>
                </a:solidFill>
                <a:latin typeface="+mj-lt"/>
              </a:rPr>
              <a:t>spremljavo</a:t>
            </a:r>
            <a:endParaRPr lang="sl-SI" sz="2000" b="1" dirty="0">
              <a:solidFill>
                <a:srgbClr val="555555"/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sl-SI" sz="2400" dirty="0" smtClean="0">
                <a:solidFill>
                  <a:srgbClr val="555555"/>
                </a:solidFill>
                <a:latin typeface="+mj-lt"/>
              </a:rPr>
              <a:t>T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. Hrušovar: </a:t>
            </a:r>
            <a:r>
              <a:rPr lang="sl-SI" sz="2400" b="1" i="1" dirty="0">
                <a:solidFill>
                  <a:srgbClr val="FF0000"/>
                </a:solidFill>
                <a:latin typeface="+mj-lt"/>
              </a:rPr>
              <a:t>Dan ljubezni 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(D. Velkavrh) z </a:t>
            </a:r>
            <a:r>
              <a:rPr lang="sl-SI" sz="2400" u="sng" dirty="0" err="1">
                <a:solidFill>
                  <a:srgbClr val="555555"/>
                </a:solidFill>
                <a:latin typeface="+mj-lt"/>
              </a:rPr>
              <a:t>BUMa</a:t>
            </a:r>
            <a:r>
              <a:rPr lang="sl-SI" sz="2400" u="sng" dirty="0">
                <a:solidFill>
                  <a:srgbClr val="555555"/>
                </a:solidFill>
                <a:latin typeface="+mj-lt"/>
              </a:rPr>
              <a:t> 2013, 2015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– dvoglasje s klavirsko </a:t>
            </a:r>
            <a:r>
              <a:rPr lang="sl-SI" sz="2400" dirty="0" smtClean="0">
                <a:solidFill>
                  <a:srgbClr val="555555"/>
                </a:solidFill>
                <a:latin typeface="+mj-lt"/>
              </a:rPr>
              <a:t>spremljavo</a:t>
            </a:r>
          </a:p>
          <a:p>
            <a:pPr marL="457200" indent="-457200">
              <a:buFont typeface="+mj-lt"/>
              <a:buAutoNum type="arabicPeriod"/>
            </a:pPr>
            <a:r>
              <a:rPr lang="sl-SI" sz="2400" dirty="0" smtClean="0">
                <a:solidFill>
                  <a:srgbClr val="555555"/>
                </a:solidFill>
                <a:latin typeface="+mj-lt"/>
              </a:rPr>
              <a:t> 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M. Sepe: </a:t>
            </a:r>
            <a:r>
              <a:rPr lang="sl-SI" sz="2400" b="1" i="1" dirty="0">
                <a:solidFill>
                  <a:srgbClr val="FF0000"/>
                </a:solidFill>
                <a:latin typeface="+mj-lt"/>
              </a:rPr>
              <a:t>Zemlja pleše 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(G. Strniša) </a:t>
            </a:r>
            <a:r>
              <a:rPr lang="sl-SI" sz="2400" u="sng" dirty="0">
                <a:solidFill>
                  <a:srgbClr val="555555"/>
                </a:solidFill>
                <a:latin typeface="+mj-lt"/>
              </a:rPr>
              <a:t>z </a:t>
            </a:r>
            <a:r>
              <a:rPr lang="sl-SI" sz="2400" u="sng" dirty="0" err="1">
                <a:solidFill>
                  <a:srgbClr val="555555"/>
                </a:solidFill>
                <a:latin typeface="+mj-lt"/>
              </a:rPr>
              <a:t>BUMa</a:t>
            </a:r>
            <a:r>
              <a:rPr lang="sl-SI" sz="2400" u="sng" dirty="0">
                <a:solidFill>
                  <a:srgbClr val="555555"/>
                </a:solidFill>
                <a:latin typeface="+mj-lt"/>
              </a:rPr>
              <a:t> 2013</a:t>
            </a:r>
            <a:r>
              <a:rPr lang="sl-SI" sz="2400" dirty="0">
                <a:solidFill>
                  <a:srgbClr val="555555"/>
                </a:solidFill>
                <a:latin typeface="+mj-lt"/>
              </a:rPr>
              <a:t>– enoglasje s </a:t>
            </a:r>
            <a:r>
              <a:rPr lang="sl-SI" sz="2400" dirty="0" smtClean="0">
                <a:solidFill>
                  <a:srgbClr val="555555"/>
                </a:solidFill>
                <a:latin typeface="+mj-lt"/>
              </a:rPr>
              <a:t>klavirsko spremljavo</a:t>
            </a:r>
          </a:p>
        </p:txBody>
      </p:sp>
    </p:spTree>
    <p:extLst>
      <p:ext uri="{BB962C8B-B14F-4D97-AF65-F5344CB8AC3E}">
        <p14:creationId xmlns:p14="http://schemas.microsoft.com/office/powerpoint/2010/main" val="844918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2000">
              <a:schemeClr val="accent1">
                <a:lumMod val="45000"/>
                <a:lumOff val="55000"/>
              </a:schemeClr>
            </a:gs>
            <a:gs pos="9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gBand_Zemlj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4770" y="1256868"/>
            <a:ext cx="968276" cy="691427"/>
          </a:xfrm>
        </p:spPr>
      </p:pic>
      <p:sp>
        <p:nvSpPr>
          <p:cNvPr id="6" name="PoljeZBesedilom 5"/>
          <p:cNvSpPr txBox="1"/>
          <p:nvPr/>
        </p:nvSpPr>
        <p:spPr>
          <a:xfrm>
            <a:off x="5458444" y="920872"/>
            <a:ext cx="150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ZEMLJA PLEŠE</a:t>
            </a:r>
            <a:endParaRPr lang="sl-SI" dirty="0"/>
          </a:p>
        </p:txBody>
      </p:sp>
      <p:pic>
        <p:nvPicPr>
          <p:cNvPr id="7" name="BigBand_DanLjubezni2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759" y="1290204"/>
            <a:ext cx="757382" cy="757382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927331" y="794343"/>
            <a:ext cx="153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DAN LJUBEZNI</a:t>
            </a:r>
            <a:endParaRPr lang="sl-SI" dirty="0"/>
          </a:p>
        </p:txBody>
      </p:sp>
      <p:pic>
        <p:nvPicPr>
          <p:cNvPr id="9" name="BigBand_Himn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6356" y="1290204"/>
            <a:ext cx="840509" cy="658091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9383222" y="643873"/>
            <a:ext cx="174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dirty="0" smtClean="0"/>
              <a:t>Slovenska himna</a:t>
            </a:r>
          </a:p>
          <a:p>
            <a:pPr algn="ctr"/>
            <a:r>
              <a:rPr lang="sl-SI" dirty="0" smtClean="0"/>
              <a:t>ZDRAVLJICA</a:t>
            </a:r>
            <a:endParaRPr lang="sl-SI" dirty="0"/>
          </a:p>
        </p:txBody>
      </p:sp>
      <p:sp>
        <p:nvSpPr>
          <p:cNvPr id="2" name="Pravokotnik 1"/>
          <p:cNvSpPr/>
          <p:nvPr/>
        </p:nvSpPr>
        <p:spPr>
          <a:xfrm>
            <a:off x="333432" y="2298259"/>
            <a:ext cx="42635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j-lt"/>
              </a:rPr>
              <a:t>Pusti tisoč dni in tisoč noči, ki jih več ni</a:t>
            </a:r>
            <a:br>
              <a:rPr lang="sl-SI" b="1" dirty="0">
                <a:latin typeface="+mj-lt"/>
              </a:rPr>
            </a:br>
            <a:r>
              <a:rPr lang="sl-SI" b="1" dirty="0">
                <a:latin typeface="+mj-lt"/>
              </a:rPr>
              <a:t>Če sploh ne veš, da so kdaj bili</a:t>
            </a:r>
            <a:br>
              <a:rPr lang="sl-SI" b="1" dirty="0">
                <a:latin typeface="+mj-lt"/>
              </a:rPr>
            </a:br>
            <a:r>
              <a:rPr lang="sl-SI" b="1" dirty="0">
                <a:latin typeface="+mj-lt"/>
              </a:rPr>
              <a:t>Vzemi le en dan, ki skril si ga </a:t>
            </a:r>
            <a:r>
              <a:rPr lang="sl-SI" b="1" dirty="0" smtClean="0">
                <a:latin typeface="+mj-lt"/>
              </a:rPr>
              <a:t>tja</a:t>
            </a:r>
          </a:p>
          <a:p>
            <a:r>
              <a:rPr lang="sl-SI" b="1" dirty="0" smtClean="0">
                <a:latin typeface="+mj-lt"/>
              </a:rPr>
              <a:t> </a:t>
            </a:r>
            <a:r>
              <a:rPr lang="sl-SI" b="1" dirty="0">
                <a:latin typeface="+mj-lt"/>
              </a:rPr>
              <a:t>na srčno stran</a:t>
            </a:r>
            <a:br>
              <a:rPr lang="sl-SI" b="1" dirty="0">
                <a:latin typeface="+mj-lt"/>
              </a:rPr>
            </a:br>
            <a:r>
              <a:rPr lang="sl-SI" b="1" dirty="0">
                <a:latin typeface="+mj-lt"/>
              </a:rPr>
              <a:t>Pozabil ga nikoli več ne boš</a:t>
            </a:r>
          </a:p>
          <a:p>
            <a:endParaRPr lang="sl-SI" b="1" dirty="0" smtClean="0">
              <a:solidFill>
                <a:srgbClr val="202124"/>
              </a:solidFill>
              <a:latin typeface="+mj-lt"/>
            </a:endParaRPr>
          </a:p>
          <a:p>
            <a:r>
              <a:rPr lang="sl-SI" b="1" dirty="0" smtClean="0">
                <a:solidFill>
                  <a:srgbClr val="202124"/>
                </a:solidFill>
                <a:latin typeface="+mj-lt"/>
              </a:rPr>
              <a:t>To </a:t>
            </a:r>
            <a:r>
              <a:rPr lang="sl-SI" b="1" dirty="0">
                <a:solidFill>
                  <a:srgbClr val="202124"/>
                </a:solidFill>
                <a:latin typeface="+mj-lt"/>
              </a:rPr>
              <a:t>je bil tvoj dan ljubezni</a:t>
            </a:r>
            <a:br>
              <a:rPr lang="sl-SI" b="1" dirty="0">
                <a:solidFill>
                  <a:srgbClr val="202124"/>
                </a:solidFill>
                <a:latin typeface="+mj-lt"/>
              </a:rPr>
            </a:br>
            <a:r>
              <a:rPr lang="sl-SI" b="1" dirty="0">
                <a:solidFill>
                  <a:srgbClr val="202124"/>
                </a:solidFill>
                <a:latin typeface="+mj-lt"/>
              </a:rPr>
              <a:t>Najlepši dan, ki ne mine nikdar</a:t>
            </a:r>
            <a:br>
              <a:rPr lang="sl-SI" b="1" dirty="0">
                <a:solidFill>
                  <a:srgbClr val="202124"/>
                </a:solidFill>
                <a:latin typeface="+mj-lt"/>
              </a:rPr>
            </a:br>
            <a:r>
              <a:rPr lang="sl-SI" b="1" dirty="0">
                <a:solidFill>
                  <a:srgbClr val="202124"/>
                </a:solidFill>
                <a:latin typeface="+mj-lt"/>
              </a:rPr>
              <a:t>Svet živi za dan ljubezni</a:t>
            </a:r>
            <a:br>
              <a:rPr lang="sl-SI" b="1" dirty="0">
                <a:solidFill>
                  <a:srgbClr val="202124"/>
                </a:solidFill>
                <a:latin typeface="+mj-lt"/>
              </a:rPr>
            </a:br>
            <a:r>
              <a:rPr lang="sl-SI" b="1" dirty="0">
                <a:solidFill>
                  <a:srgbClr val="202124"/>
                </a:solidFill>
                <a:latin typeface="+mj-lt"/>
              </a:rPr>
              <a:t>Dan, ki da ti vse in vse ti vzame</a:t>
            </a:r>
            <a:br>
              <a:rPr lang="sl-SI" b="1" dirty="0">
                <a:solidFill>
                  <a:srgbClr val="202124"/>
                </a:solidFill>
                <a:latin typeface="+mj-lt"/>
              </a:rPr>
            </a:br>
            <a:r>
              <a:rPr lang="sl-SI" b="1" dirty="0">
                <a:solidFill>
                  <a:srgbClr val="202124"/>
                </a:solidFill>
                <a:latin typeface="+mj-lt"/>
              </a:rPr>
              <a:t>Tega nikdar ne veš</a:t>
            </a:r>
          </a:p>
          <a:p>
            <a:r>
              <a:rPr lang="sl-SI" b="1" dirty="0">
                <a:solidFill>
                  <a:srgbClr val="202124"/>
                </a:solidFill>
                <a:latin typeface="+mj-lt"/>
              </a:rPr>
              <a:t>Kdaj prišel bo zate spet ta dan</a:t>
            </a:r>
            <a:br>
              <a:rPr lang="sl-SI" b="1" dirty="0">
                <a:solidFill>
                  <a:srgbClr val="202124"/>
                </a:solidFill>
                <a:latin typeface="+mj-lt"/>
              </a:rPr>
            </a:br>
            <a:r>
              <a:rPr lang="sl-SI" b="1" dirty="0">
                <a:solidFill>
                  <a:srgbClr val="202124"/>
                </a:solidFill>
                <a:latin typeface="+mj-lt"/>
              </a:rPr>
              <a:t>Naj te upanje ne zapusti</a:t>
            </a:r>
            <a:br>
              <a:rPr lang="sl-SI" b="1" dirty="0">
                <a:solidFill>
                  <a:srgbClr val="202124"/>
                </a:solidFill>
                <a:latin typeface="+mj-lt"/>
              </a:rPr>
            </a:br>
            <a:r>
              <a:rPr lang="sl-SI" b="1" dirty="0">
                <a:solidFill>
                  <a:srgbClr val="202124"/>
                </a:solidFill>
                <a:latin typeface="+mj-lt"/>
              </a:rPr>
              <a:t>Le zaspi, ko jutro te zbudi</a:t>
            </a:r>
            <a:br>
              <a:rPr lang="sl-SI" b="1" dirty="0">
                <a:solidFill>
                  <a:srgbClr val="202124"/>
                </a:solidFill>
                <a:latin typeface="+mj-lt"/>
              </a:rPr>
            </a:br>
            <a:r>
              <a:rPr lang="sl-SI" b="1" dirty="0">
                <a:solidFill>
                  <a:srgbClr val="202124"/>
                </a:solidFill>
                <a:latin typeface="+mj-lt"/>
              </a:rPr>
              <a:t>To bo ljubezni </a:t>
            </a:r>
            <a:r>
              <a:rPr lang="sl-SI" b="1" dirty="0" smtClean="0">
                <a:solidFill>
                  <a:srgbClr val="202124"/>
                </a:solidFill>
                <a:latin typeface="+mj-lt"/>
              </a:rPr>
              <a:t>dan … </a:t>
            </a:r>
            <a:r>
              <a:rPr lang="sl-SI" b="1" dirty="0" smtClean="0">
                <a:solidFill>
                  <a:srgbClr val="C00000"/>
                </a:solidFill>
                <a:latin typeface="+mj-lt"/>
              </a:rPr>
              <a:t>2x</a:t>
            </a:r>
            <a:endParaRPr lang="sl-SI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4727172" y="2298259"/>
            <a:ext cx="38598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atin typeface="+mj-lt"/>
              </a:rPr>
              <a:t>Sredi zvezd, noč in dan se vrti ta svet</a:t>
            </a:r>
            <a:br>
              <a:rPr lang="sl-SI" b="1" dirty="0">
                <a:latin typeface="+mj-lt"/>
              </a:rPr>
            </a:br>
            <a:r>
              <a:rPr lang="sl-SI" b="1" dirty="0">
                <a:latin typeface="+mj-lt"/>
              </a:rPr>
              <a:t>Zemlja pleše, tja med zvezde</a:t>
            </a:r>
            <a:br>
              <a:rPr lang="sl-SI" b="1" dirty="0">
                <a:latin typeface="+mj-lt"/>
              </a:rPr>
            </a:br>
            <a:r>
              <a:rPr lang="sl-SI" b="1" dirty="0">
                <a:latin typeface="+mj-lt"/>
              </a:rPr>
              <a:t>Pride sneg, pride maj, pride spet jesen</a:t>
            </a:r>
            <a:br>
              <a:rPr lang="sl-SI" b="1" dirty="0">
                <a:latin typeface="+mj-lt"/>
              </a:rPr>
            </a:br>
            <a:r>
              <a:rPr lang="sl-SI" b="1" dirty="0">
                <a:latin typeface="+mj-lt"/>
              </a:rPr>
              <a:t>Tisoč let že zemlja pleše</a:t>
            </a:r>
          </a:p>
          <a:p>
            <a:endParaRPr lang="sl-SI" b="1" dirty="0" smtClean="0">
              <a:latin typeface="+mj-lt"/>
            </a:endParaRPr>
          </a:p>
          <a:p>
            <a:r>
              <a:rPr lang="sl-SI" b="1" dirty="0" smtClean="0">
                <a:latin typeface="+mj-lt"/>
              </a:rPr>
              <a:t>Orion</a:t>
            </a:r>
            <a:r>
              <a:rPr lang="sl-SI" b="1" dirty="0">
                <a:latin typeface="+mj-lt"/>
              </a:rPr>
              <a:t>, saksofon, Mesec, kontrabas,</a:t>
            </a:r>
            <a:br>
              <a:rPr lang="sl-SI" b="1" dirty="0">
                <a:latin typeface="+mj-lt"/>
              </a:rPr>
            </a:br>
            <a:r>
              <a:rPr lang="sl-SI" b="1" dirty="0">
                <a:latin typeface="+mj-lt"/>
              </a:rPr>
              <a:t>Zemlja pleše tja med zvezde</a:t>
            </a:r>
            <a:br>
              <a:rPr lang="sl-SI" b="1" dirty="0">
                <a:latin typeface="+mj-lt"/>
              </a:rPr>
            </a:br>
            <a:r>
              <a:rPr lang="sl-SI" b="1" dirty="0">
                <a:latin typeface="+mj-lt"/>
              </a:rPr>
              <a:t>In z njo grad, vsak oblak in vse ceste</a:t>
            </a:r>
            <a:br>
              <a:rPr lang="sl-SI" b="1" dirty="0">
                <a:latin typeface="+mj-lt"/>
              </a:rPr>
            </a:br>
            <a:r>
              <a:rPr lang="sl-SI" b="1" dirty="0">
                <a:latin typeface="+mj-lt"/>
              </a:rPr>
              <a:t>In celo ta najin mali dom.</a:t>
            </a:r>
            <a:endParaRPr lang="sl-SI" b="1" i="0" dirty="0">
              <a:effectLst/>
              <a:latin typeface="+mj-lt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8961121" y="2594626"/>
            <a:ext cx="30421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dirty="0">
                <a:latin typeface="+mj-lt"/>
              </a:rPr>
              <a:t>Živé naj vsi naródi,</a:t>
            </a:r>
            <a:br>
              <a:rPr lang="sl-SI" sz="2000" b="1" dirty="0">
                <a:latin typeface="+mj-lt"/>
              </a:rPr>
            </a:br>
            <a:r>
              <a:rPr lang="sl-SI" sz="2000" b="1" dirty="0">
                <a:latin typeface="+mj-lt"/>
              </a:rPr>
              <a:t>ki hrepené dočakat dan,</a:t>
            </a:r>
            <a:br>
              <a:rPr lang="sl-SI" sz="2000" b="1" dirty="0">
                <a:latin typeface="+mj-lt"/>
              </a:rPr>
            </a:br>
            <a:r>
              <a:rPr lang="sl-SI" sz="2000" b="1" dirty="0">
                <a:latin typeface="+mj-lt"/>
              </a:rPr>
              <a:t>ko, koder sonce hodi,</a:t>
            </a:r>
            <a:br>
              <a:rPr lang="sl-SI" sz="2000" b="1" dirty="0">
                <a:latin typeface="+mj-lt"/>
              </a:rPr>
            </a:br>
            <a:r>
              <a:rPr lang="sl-SI" sz="2000" b="1" dirty="0">
                <a:latin typeface="+mj-lt"/>
              </a:rPr>
              <a:t>prepir iz svéta bo pregnan,</a:t>
            </a:r>
            <a:br>
              <a:rPr lang="sl-SI" sz="2000" b="1" dirty="0">
                <a:latin typeface="+mj-lt"/>
              </a:rPr>
            </a:br>
            <a:r>
              <a:rPr lang="sl-SI" sz="2000" b="1" dirty="0">
                <a:latin typeface="+mj-lt"/>
              </a:rPr>
              <a:t>ko </a:t>
            </a:r>
            <a:r>
              <a:rPr lang="sl-SI" sz="2000" b="1" dirty="0" smtClean="0">
                <a:latin typeface="+mj-lt"/>
              </a:rPr>
              <a:t>rojak prost </a:t>
            </a:r>
            <a:r>
              <a:rPr lang="sl-SI" sz="2000" b="1" dirty="0">
                <a:latin typeface="+mj-lt"/>
              </a:rPr>
              <a:t>bo vsak,</a:t>
            </a:r>
            <a:br>
              <a:rPr lang="sl-SI" sz="2000" b="1" dirty="0">
                <a:latin typeface="+mj-lt"/>
              </a:rPr>
            </a:br>
            <a:r>
              <a:rPr lang="sl-SI" sz="2000" b="1" dirty="0">
                <a:latin typeface="+mj-lt"/>
              </a:rPr>
              <a:t>ne vrag, le sosed bo mejak</a:t>
            </a:r>
            <a:r>
              <a:rPr lang="sl-SI" b="1" dirty="0"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46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8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185747" y="1307971"/>
            <a:ext cx="10169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www.youtube.com/watch?v=y4BkJZVqMtI&amp;ab_channel=PlesnoMesto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452580" y="1307971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ZUM </a:t>
            </a:r>
            <a:r>
              <a:rPr lang="sl-SI" b="1" dirty="0" err="1"/>
              <a:t>ZUM</a:t>
            </a:r>
            <a:r>
              <a:rPr lang="sl-SI" b="1" dirty="0"/>
              <a:t> </a:t>
            </a:r>
            <a:r>
              <a:rPr lang="sl-SI" b="1" dirty="0" err="1"/>
              <a:t>ZUM</a:t>
            </a:r>
            <a:r>
              <a:rPr lang="sl-SI" b="1" dirty="0"/>
              <a:t> </a:t>
            </a:r>
          </a:p>
        </p:txBody>
      </p:sp>
      <p:sp>
        <p:nvSpPr>
          <p:cNvPr id="4" name="PoljeZBesedilom 3"/>
          <p:cNvSpPr txBox="1"/>
          <p:nvPr/>
        </p:nvSpPr>
        <p:spPr>
          <a:xfrm>
            <a:off x="3860799" y="434110"/>
            <a:ext cx="401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 smtClean="0"/>
              <a:t>PESMI ZA OPZ  PIKAPOLONICE</a:t>
            </a:r>
            <a:endParaRPr lang="sl-SI" sz="2400" b="1" dirty="0"/>
          </a:p>
        </p:txBody>
      </p:sp>
      <p:sp>
        <p:nvSpPr>
          <p:cNvPr id="5" name="Pravokotnik 4"/>
          <p:cNvSpPr/>
          <p:nvPr/>
        </p:nvSpPr>
        <p:spPr>
          <a:xfrm>
            <a:off x="2185747" y="2100807"/>
            <a:ext cx="8525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3"/>
              </a:rPr>
              <a:t>https://</a:t>
            </a:r>
            <a:r>
              <a:rPr lang="sl-SI" dirty="0" smtClean="0">
                <a:hlinkClick r:id="rId3"/>
              </a:rPr>
              <a:t>www.youtube.com/watch?v=FmnQWs3Mxqw&amp;ab_channel=Maancika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6" name="Pravokotnik 5"/>
          <p:cNvSpPr/>
          <p:nvPr/>
        </p:nvSpPr>
        <p:spPr>
          <a:xfrm>
            <a:off x="490699" y="2100807"/>
            <a:ext cx="1656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VSAK PO SVOJE</a:t>
            </a:r>
            <a:endParaRPr lang="sl-SI" b="1" dirty="0"/>
          </a:p>
        </p:txBody>
      </p:sp>
      <p:sp>
        <p:nvSpPr>
          <p:cNvPr id="7" name="Pravokotnik 6"/>
          <p:cNvSpPr/>
          <p:nvPr/>
        </p:nvSpPr>
        <p:spPr>
          <a:xfrm>
            <a:off x="1871711" y="2838391"/>
            <a:ext cx="8362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www.youtube.com/watch?v=LveCZZgntME&amp;ab_channel=JessicaBelanger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490699" y="2921123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smtClean="0"/>
              <a:t>WHISPER</a:t>
            </a:r>
            <a:endParaRPr lang="sl-SI" b="1" dirty="0"/>
          </a:p>
        </p:txBody>
      </p:sp>
      <p:sp>
        <p:nvSpPr>
          <p:cNvPr id="9" name="Pravokotnik 8"/>
          <p:cNvSpPr/>
          <p:nvPr/>
        </p:nvSpPr>
        <p:spPr>
          <a:xfrm>
            <a:off x="1871711" y="3556773"/>
            <a:ext cx="8417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5"/>
              </a:rPr>
              <a:t>https://</a:t>
            </a:r>
            <a:r>
              <a:rPr lang="sl-SI" dirty="0" smtClean="0">
                <a:hlinkClick r:id="rId5"/>
              </a:rPr>
              <a:t>www.youtube.com/watch?v=OqvdmT8dOYk&amp;ab_channel=JessicaBelanger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578476" y="3556773"/>
            <a:ext cx="114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KARAOKE:</a:t>
            </a:r>
            <a:endParaRPr lang="sl-SI" dirty="0"/>
          </a:p>
        </p:txBody>
      </p:sp>
      <p:sp>
        <p:nvSpPr>
          <p:cNvPr id="15" name="PoljeZBesedilom 14"/>
          <p:cNvSpPr txBox="1"/>
          <p:nvPr/>
        </p:nvSpPr>
        <p:spPr>
          <a:xfrm>
            <a:off x="547606" y="4386690"/>
            <a:ext cx="92447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hlinkClick r:id="rId6"/>
              </a:rPr>
              <a:t>Moja dežela:</a:t>
            </a:r>
          </a:p>
          <a:p>
            <a:endParaRPr lang="sl-SI" b="1" dirty="0">
              <a:hlinkClick r:id="rId6"/>
            </a:endParaRPr>
          </a:p>
          <a:p>
            <a:r>
              <a:rPr lang="sl-SI" b="1" dirty="0" smtClean="0">
                <a:hlinkClick r:id="rId6"/>
              </a:rPr>
              <a:t>https</a:t>
            </a:r>
            <a:r>
              <a:rPr lang="sl-SI" b="1" dirty="0">
                <a:hlinkClick r:id="rId6"/>
              </a:rPr>
              <a:t>://</a:t>
            </a:r>
            <a:r>
              <a:rPr lang="sl-SI" b="1" dirty="0" smtClean="0">
                <a:hlinkClick r:id="rId6"/>
              </a:rPr>
              <a:t>www.youtube.com/watch?v=uMOGqBuLgdk&amp;ab_channel=MartinaFurlanPraznik</a:t>
            </a:r>
            <a:endParaRPr lang="sl-SI" b="1" dirty="0" smtClean="0"/>
          </a:p>
          <a:p>
            <a:endParaRPr lang="sl-SI" b="1" dirty="0"/>
          </a:p>
          <a:p>
            <a:endParaRPr lang="sl-SI" b="1" dirty="0" smtClean="0"/>
          </a:p>
          <a:p>
            <a:r>
              <a:rPr lang="sl-SI" b="1" dirty="0">
                <a:hlinkClick r:id="rId7"/>
              </a:rPr>
              <a:t>https://</a:t>
            </a:r>
            <a:r>
              <a:rPr lang="sl-SI" b="1" dirty="0" smtClean="0">
                <a:hlinkClick r:id="rId7"/>
              </a:rPr>
              <a:t>www.youtube.com/watch?v=v0ZrMbyJJOs&amp;ab_channel=MartinaFurlanPraznik</a:t>
            </a:r>
            <a:endParaRPr lang="sl-SI" b="1" dirty="0" smtClean="0"/>
          </a:p>
          <a:p>
            <a:endParaRPr lang="sl-SI" b="1" dirty="0"/>
          </a:p>
          <a:p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181595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748143" y="1557620"/>
            <a:ext cx="31317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/>
              <a:t>Klara Jazbec - Milijon in </a:t>
            </a:r>
            <a:r>
              <a:rPr lang="sv-SE" sz="2000" b="1" dirty="0" smtClean="0"/>
              <a:t>ena</a:t>
            </a:r>
            <a:endParaRPr lang="sl-SI" sz="2000" b="1" dirty="0" smtClean="0"/>
          </a:p>
          <a:p>
            <a:r>
              <a:rPr lang="sl-SI" sz="2000" b="1" dirty="0" smtClean="0"/>
              <a:t>KARAOKE</a:t>
            </a:r>
            <a:r>
              <a:rPr lang="sl-SI" dirty="0" smtClean="0"/>
              <a:t>:</a:t>
            </a: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2096652" y="1949117"/>
            <a:ext cx="87283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2"/>
              </a:rPr>
              <a:t>https://</a:t>
            </a:r>
            <a:r>
              <a:rPr lang="sl-SI" dirty="0" smtClean="0">
                <a:hlinkClick r:id="rId2"/>
              </a:rPr>
              <a:t>www.youtube.com/watch?v=uG76VzzqqG8&amp;ab_channel=SloSingKaraoke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2216725" y="907665"/>
            <a:ext cx="76754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3"/>
              </a:rPr>
              <a:t>https://</a:t>
            </a:r>
            <a:r>
              <a:rPr lang="sl-SI" dirty="0" smtClean="0">
                <a:hlinkClick r:id="rId3"/>
              </a:rPr>
              <a:t>www.youtube.com/watch?v=EkEgTwdvbSA&amp;ab_channel=LEJAMALI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5" name="Pravokotnik 4"/>
          <p:cNvSpPr/>
          <p:nvPr/>
        </p:nvSpPr>
        <p:spPr>
          <a:xfrm>
            <a:off x="748143" y="55009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000" b="1" dirty="0"/>
              <a:t>Klara Jazbec - Milijon in ena</a:t>
            </a:r>
          </a:p>
          <a:p>
            <a:r>
              <a:rPr lang="sl-SI" sz="2000" b="1" dirty="0" smtClean="0"/>
              <a:t>ORGINAL:</a:t>
            </a:r>
            <a:endParaRPr lang="sl-SI" sz="2000" b="1" dirty="0"/>
          </a:p>
        </p:txBody>
      </p:sp>
      <p:sp>
        <p:nvSpPr>
          <p:cNvPr id="6" name="Pravokotnik 5"/>
          <p:cNvSpPr/>
          <p:nvPr/>
        </p:nvSpPr>
        <p:spPr>
          <a:xfrm>
            <a:off x="3135743" y="3114814"/>
            <a:ext cx="7564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4"/>
              </a:rPr>
              <a:t>https://</a:t>
            </a:r>
            <a:r>
              <a:rPr lang="sl-SI" dirty="0" smtClean="0">
                <a:hlinkClick r:id="rId4"/>
              </a:rPr>
              <a:t>www.youtube.com/watch?v=an0JKXnnrAY&amp;ab_channel=SingKing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341744" y="3114814"/>
            <a:ext cx="2923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 </a:t>
            </a:r>
            <a:r>
              <a:rPr lang="sl-SI" sz="2000" b="1" dirty="0"/>
              <a:t>DANCE </a:t>
            </a:r>
            <a:r>
              <a:rPr lang="sl-SI" sz="2000" b="1" dirty="0" smtClean="0"/>
              <a:t>MONKEY-karaoke</a:t>
            </a:r>
            <a:endParaRPr lang="sl-SI" b="1" dirty="0"/>
          </a:p>
        </p:txBody>
      </p:sp>
      <p:sp>
        <p:nvSpPr>
          <p:cNvPr id="8" name="Pravokotnik 7"/>
          <p:cNvSpPr/>
          <p:nvPr/>
        </p:nvSpPr>
        <p:spPr>
          <a:xfrm>
            <a:off x="3135742" y="3654812"/>
            <a:ext cx="7883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5"/>
              </a:rPr>
              <a:t>https://www.youtube.com/watch?v=1__</a:t>
            </a:r>
            <a:r>
              <a:rPr lang="sl-SI" dirty="0" smtClean="0">
                <a:hlinkClick r:id="rId5"/>
              </a:rPr>
              <a:t>CAdTJ5JU&amp;ab_channel=RoyalMusic</a:t>
            </a:r>
            <a:endParaRPr lang="sl-SI" dirty="0"/>
          </a:p>
          <a:p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481767" y="3753004"/>
            <a:ext cx="2335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DANCE </a:t>
            </a:r>
            <a:r>
              <a:rPr lang="sl-SI" b="1" dirty="0" smtClean="0"/>
              <a:t>MONKEY-petje</a:t>
            </a:r>
            <a:endParaRPr lang="sl-SI" b="1" dirty="0"/>
          </a:p>
        </p:txBody>
      </p:sp>
      <p:sp>
        <p:nvSpPr>
          <p:cNvPr id="10" name="PoljeZBesedilom 9"/>
          <p:cNvSpPr txBox="1"/>
          <p:nvPr/>
        </p:nvSpPr>
        <p:spPr>
          <a:xfrm>
            <a:off x="452580" y="4470852"/>
            <a:ext cx="15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b="1" dirty="0" smtClean="0"/>
              <a:t>JERUSALEMA:</a:t>
            </a:r>
            <a:endParaRPr lang="sl-SI" b="1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122" y="4441031"/>
            <a:ext cx="9271557" cy="676715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1968123" y="4981029"/>
            <a:ext cx="7649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PETJE: </a:t>
            </a:r>
            <a:r>
              <a:rPr lang="sl-SI" dirty="0">
                <a:hlinkClick r:id="rId7"/>
              </a:rPr>
              <a:t>https://</a:t>
            </a:r>
            <a:r>
              <a:rPr lang="sl-SI" dirty="0" smtClean="0">
                <a:hlinkClick r:id="rId7"/>
              </a:rPr>
              <a:t>www.youtube.com/watch?v=eB1K-HeMLYI&amp;ab_channel=AGLTV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17431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2105892" y="314292"/>
            <a:ext cx="864523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2000" dirty="0">
                <a:hlinkClick r:id="rId2"/>
              </a:rPr>
              <a:t>https://</a:t>
            </a:r>
            <a:r>
              <a:rPr lang="sl-SI" sz="2000" dirty="0" smtClean="0">
                <a:hlinkClick r:id="rId2"/>
              </a:rPr>
              <a:t>www.youtube.com/watch?v=xq5QNnQIdvo&amp;ab_channel=skorot</a:t>
            </a:r>
            <a:endParaRPr lang="sl-SI" sz="2000" dirty="0" smtClean="0"/>
          </a:p>
          <a:p>
            <a:endParaRPr lang="sl-SI" sz="2000" dirty="0"/>
          </a:p>
        </p:txBody>
      </p:sp>
      <p:sp>
        <p:nvSpPr>
          <p:cNvPr id="2" name="Pravokotnik 1"/>
          <p:cNvSpPr/>
          <p:nvPr/>
        </p:nvSpPr>
        <p:spPr>
          <a:xfrm>
            <a:off x="1459345" y="702469"/>
            <a:ext cx="909781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400" b="1" dirty="0"/>
              <a:t>DAN NAJLEPŠIH SANJ </a:t>
            </a:r>
            <a:r>
              <a:rPr lang="sl-SI" sz="2400" b="1" dirty="0" smtClean="0"/>
              <a:t>  Regina</a:t>
            </a:r>
            <a:endParaRPr lang="sl-SI" sz="2400" b="1" dirty="0"/>
          </a:p>
          <a:p>
            <a:pPr algn="ctr"/>
            <a:r>
              <a:rPr lang="sl-SI" sz="2000" dirty="0"/>
              <a:t> </a:t>
            </a:r>
          </a:p>
          <a:p>
            <a:pPr algn="ctr"/>
            <a:r>
              <a:rPr lang="sl-SI" sz="2800" dirty="0"/>
              <a:t>Sonce </a:t>
            </a:r>
            <a:r>
              <a:rPr lang="sl-SI" sz="2800" dirty="0" smtClean="0"/>
              <a:t>zaspano,  mi </a:t>
            </a:r>
            <a:r>
              <a:rPr lang="sl-SI" sz="2800" dirty="0"/>
              <a:t>pravi da si tu.</a:t>
            </a:r>
          </a:p>
          <a:p>
            <a:pPr algn="ctr"/>
            <a:r>
              <a:rPr lang="sl-SI" sz="2800" dirty="0"/>
              <a:t>in luna nad </a:t>
            </a:r>
            <a:r>
              <a:rPr lang="sl-SI" sz="2800" dirty="0" smtClean="0"/>
              <a:t>mano, pozdravlja </a:t>
            </a:r>
            <a:r>
              <a:rPr lang="sl-SI" sz="2800" dirty="0"/>
              <a:t>me v snu</a:t>
            </a:r>
            <a:r>
              <a:rPr lang="sl-SI" sz="2800" dirty="0" smtClean="0"/>
              <a:t>.</a:t>
            </a:r>
            <a:endParaRPr lang="sl-SI" sz="2800" dirty="0"/>
          </a:p>
          <a:p>
            <a:pPr algn="ctr"/>
            <a:r>
              <a:rPr lang="sl-SI" sz="2800" dirty="0"/>
              <a:t>Prvi </a:t>
            </a:r>
            <a:r>
              <a:rPr lang="sl-SI" sz="2800" dirty="0" smtClean="0"/>
              <a:t>cvetovi, in </a:t>
            </a:r>
            <a:r>
              <a:rPr lang="sl-SI" sz="2800" dirty="0"/>
              <a:t>prvo majsko nebo.</a:t>
            </a:r>
          </a:p>
          <a:p>
            <a:pPr algn="ctr"/>
            <a:r>
              <a:rPr lang="sl-SI" sz="2800" dirty="0"/>
              <a:t>Najlepši </a:t>
            </a:r>
            <a:r>
              <a:rPr lang="sl-SI" sz="2800" dirty="0" smtClean="0"/>
              <a:t>vrtovi, v </a:t>
            </a:r>
            <a:r>
              <a:rPr lang="sl-SI" sz="2800" dirty="0"/>
              <a:t>ljubezni skriti so</a:t>
            </a:r>
            <a:r>
              <a:rPr lang="sl-SI" sz="2800" dirty="0" smtClean="0"/>
              <a:t>.</a:t>
            </a:r>
            <a:endParaRPr lang="sl-SI" sz="2800" dirty="0"/>
          </a:p>
          <a:p>
            <a:pPr algn="ctr"/>
            <a:r>
              <a:rPr lang="sl-SI" sz="2800" b="1" dirty="0"/>
              <a:t>REFREN: </a:t>
            </a:r>
          </a:p>
          <a:p>
            <a:pPr algn="ctr"/>
            <a:r>
              <a:rPr lang="sl-SI" sz="2800" dirty="0"/>
              <a:t>Ker to je dan najlepših </a:t>
            </a:r>
            <a:r>
              <a:rPr lang="sl-SI" sz="2800" dirty="0" smtClean="0"/>
              <a:t>sanj, ki </a:t>
            </a:r>
            <a:r>
              <a:rPr lang="sl-SI" sz="2800" dirty="0"/>
              <a:t>trajal bo za vedno,</a:t>
            </a:r>
          </a:p>
          <a:p>
            <a:pPr algn="ctr"/>
            <a:r>
              <a:rPr lang="sl-SI" sz="2800" dirty="0"/>
              <a:t>utrip srca me vodi </a:t>
            </a:r>
            <a:r>
              <a:rPr lang="sl-SI" sz="2800" dirty="0" smtClean="0"/>
              <a:t>tja, kjer </a:t>
            </a:r>
            <a:r>
              <a:rPr lang="sl-SI" sz="2800" dirty="0"/>
              <a:t>je ljubezen prava.</a:t>
            </a:r>
          </a:p>
          <a:p>
            <a:pPr algn="ctr"/>
            <a:r>
              <a:rPr lang="sl-SI" sz="2800" dirty="0"/>
              <a:t>In če mi kdo vzame to ljubezen, </a:t>
            </a:r>
            <a:r>
              <a:rPr lang="sl-SI" sz="2800" dirty="0" smtClean="0"/>
              <a:t>vzame </a:t>
            </a:r>
            <a:r>
              <a:rPr lang="sl-SI" sz="2800" dirty="0"/>
              <a:t>mi srce,</a:t>
            </a:r>
          </a:p>
          <a:p>
            <a:pPr algn="ctr"/>
            <a:r>
              <a:rPr lang="sl-SI" sz="2800" dirty="0"/>
              <a:t>a brez srca zaljubljen biti se ne </a:t>
            </a:r>
            <a:r>
              <a:rPr lang="sl-SI" sz="2800" dirty="0" smtClean="0"/>
              <a:t>da.</a:t>
            </a:r>
          </a:p>
          <a:p>
            <a:pPr algn="ctr"/>
            <a:r>
              <a:rPr lang="sl-SI" sz="2800" dirty="0"/>
              <a:t>Prvi cvetovi, in prvo majsko nebo.</a:t>
            </a:r>
          </a:p>
          <a:p>
            <a:pPr algn="ctr"/>
            <a:r>
              <a:rPr lang="sl-SI" sz="2800" dirty="0"/>
              <a:t>Najlepši vrtovi, v ljubezni skriti so.</a:t>
            </a:r>
          </a:p>
          <a:p>
            <a:pPr algn="ctr"/>
            <a:endParaRPr lang="sl-SI" sz="2800" dirty="0" smtClean="0"/>
          </a:p>
        </p:txBody>
      </p:sp>
      <p:sp>
        <p:nvSpPr>
          <p:cNvPr id="4" name="Pravokotnik 3"/>
          <p:cNvSpPr/>
          <p:nvPr/>
        </p:nvSpPr>
        <p:spPr>
          <a:xfrm>
            <a:off x="1764144" y="6211669"/>
            <a:ext cx="9827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KARAOKE: </a:t>
            </a:r>
            <a:r>
              <a:rPr lang="sl-SI" dirty="0" smtClean="0">
                <a:hlinkClick r:id="rId3"/>
              </a:rPr>
              <a:t>https</a:t>
            </a:r>
            <a:r>
              <a:rPr lang="sl-SI" dirty="0">
                <a:hlinkClick r:id="rId3"/>
              </a:rPr>
              <a:t>://</a:t>
            </a:r>
            <a:r>
              <a:rPr lang="sl-SI" dirty="0" smtClean="0">
                <a:hlinkClick r:id="rId3"/>
              </a:rPr>
              <a:t>www.youtube.com/watch?v=YcD5IrnwN9E&amp;ab_channel=EurovisieSongfestival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124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604057" y="379951"/>
            <a:ext cx="6952211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0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LETI MOJA </a:t>
            </a:r>
            <a:r>
              <a:rPr lang="sl-SI" sz="2000" b="1" dirty="0" smtClean="0">
                <a:latin typeface="Calibri Light" panose="020F0302020204030204" pitchFamily="34" charset="0"/>
                <a:ea typeface="Times New Roman" panose="02020603050405020304" pitchFamily="18" charset="0"/>
              </a:rPr>
              <a:t>ČEBELICA…</a:t>
            </a:r>
            <a:endParaRPr lang="sl-SI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 </a:t>
            </a:r>
            <a:endParaRPr lang="sl-SI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Gremo čebelice na pot, po travniki polni dobrot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Gremo na širno polje, kjer ajda v vetru </a:t>
            </a:r>
            <a:r>
              <a:rPr lang="sl-SI" sz="2400" b="1" dirty="0" err="1">
                <a:latin typeface="Calibri Light" panose="020F0302020204030204" pitchFamily="34" charset="0"/>
                <a:ea typeface="Times New Roman" panose="02020603050405020304" pitchFamily="18" charset="0"/>
              </a:rPr>
              <a:t>dehte</a:t>
            </a: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.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Gremo čebelice v gore, drobne nam rožice cvete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Gremo v gozdove bujne, ob jasi kostanji stoje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sl-SI" sz="2400" b="1" dirty="0" smtClean="0">
              <a:solidFill>
                <a:srgbClr val="FF0000"/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 smtClean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Leti </a:t>
            </a:r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moja čebelica pridna s cveta na cvet</a:t>
            </a:r>
            <a:endParaRPr lang="sl-SI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Brez tebe bi drugačen, drugačen </a:t>
            </a:r>
            <a:r>
              <a:rPr lang="sl-SI" sz="2400" b="1" dirty="0" smtClean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 bi bil  </a:t>
            </a:r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svet</a:t>
            </a:r>
            <a:r>
              <a:rPr lang="sl-SI" sz="2400" b="1" dirty="0" smtClean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.</a:t>
            </a:r>
            <a:endParaRPr lang="sl-SI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Leti moja čebelica pridna s cveta na cvet,</a:t>
            </a:r>
            <a:endParaRPr lang="sl-SI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Leti saj brez tebe izginil bi naš svet.</a:t>
            </a:r>
            <a:endParaRPr lang="sl-SI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 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Gremo čebelice na pot, po travniki polni dobrot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Gremo že skupaj na jug , po sivki diši  že povsod.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Gremo čebelice domov pod lipico domačo nocoj,</a:t>
            </a:r>
            <a:endParaRPr lang="sl-S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Panjske končnice lepe, skromni vaš domek krase.</a:t>
            </a:r>
            <a:endParaRPr lang="sl-SI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10_Leti moja čebel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1367" y="4027143"/>
            <a:ext cx="609600" cy="609600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6620933" y="967092"/>
            <a:ext cx="55710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Leti moja čebelica pridna s cveta na cvet</a:t>
            </a:r>
            <a:endParaRPr lang="sl-SI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Brez tebe bi drugačen, drugačen  bi bil  svet.</a:t>
            </a:r>
            <a:endParaRPr lang="sl-SI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Leti moja čebelica pridna s cveta na cvet,</a:t>
            </a:r>
            <a:endParaRPr lang="sl-SI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Leti saj brez tebe izginil bi naš svet</a:t>
            </a:r>
            <a:r>
              <a:rPr lang="sl-SI" sz="2400" b="1" dirty="0" smtClean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sl-SI" sz="2400" b="1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</a:rPr>
              <a:t>Leti saj brez tebe izginil bi naš svet.</a:t>
            </a:r>
            <a:endParaRPr lang="sl-SI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sl-SI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98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3740730" y="221672"/>
            <a:ext cx="8174179" cy="71711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2400" b="1" dirty="0"/>
              <a:t>KAJ JE MENI DOMOVINA?</a:t>
            </a:r>
          </a:p>
          <a:p>
            <a:endParaRPr lang="sl-SI" sz="2000" dirty="0"/>
          </a:p>
          <a:p>
            <a:r>
              <a:rPr lang="sl-SI" sz="2400" dirty="0"/>
              <a:t>Kaj je meni domovina, kaj je meni domovina?</a:t>
            </a:r>
          </a:p>
          <a:p>
            <a:r>
              <a:rPr lang="sl-SI" sz="2400" dirty="0"/>
              <a:t>Kaj je meni domovina, kaj je meni domovina?</a:t>
            </a:r>
          </a:p>
          <a:p>
            <a:endParaRPr lang="sl-SI" sz="2400" dirty="0"/>
          </a:p>
          <a:p>
            <a:r>
              <a:rPr lang="sl-SI" sz="2400" dirty="0"/>
              <a:t>Je to čas,  je prostor ali le ime?</a:t>
            </a:r>
          </a:p>
          <a:p>
            <a:r>
              <a:rPr lang="sl-SI" sz="2400" dirty="0"/>
              <a:t>So to  gore, reke </a:t>
            </a:r>
            <a:r>
              <a:rPr lang="sl-SI" sz="2400" dirty="0" err="1"/>
              <a:t>al</a:t>
            </a:r>
            <a:r>
              <a:rPr lang="sl-SI" sz="2400" dirty="0"/>
              <a:t>, polje?</a:t>
            </a:r>
          </a:p>
          <a:p>
            <a:r>
              <a:rPr lang="sl-SI" sz="2400" dirty="0"/>
              <a:t>Je to misel, le spomin </a:t>
            </a:r>
            <a:r>
              <a:rPr lang="sl-SI" sz="2400" dirty="0" err="1" smtClean="0"/>
              <a:t>al</a:t>
            </a:r>
            <a:r>
              <a:rPr lang="sl-SI" sz="2400" dirty="0" smtClean="0"/>
              <a:t>, </a:t>
            </a:r>
            <a:r>
              <a:rPr lang="sl-SI" sz="2400" dirty="0"/>
              <a:t>neka pesem?</a:t>
            </a:r>
          </a:p>
          <a:p>
            <a:r>
              <a:rPr lang="sl-SI" sz="2400" dirty="0"/>
              <a:t>So to solze, sreča </a:t>
            </a:r>
            <a:r>
              <a:rPr lang="sl-SI" sz="2400" dirty="0" err="1"/>
              <a:t>al</a:t>
            </a:r>
            <a:r>
              <a:rPr lang="sl-SI" sz="2400" dirty="0"/>
              <a:t>, le star macesen?</a:t>
            </a:r>
          </a:p>
          <a:p>
            <a:endParaRPr lang="sl-SI" sz="2400" dirty="0"/>
          </a:p>
          <a:p>
            <a:r>
              <a:rPr lang="sl-SI" sz="2400" dirty="0"/>
              <a:t>Kaj je meni domovina, kaj je meni domovina?</a:t>
            </a:r>
          </a:p>
          <a:p>
            <a:r>
              <a:rPr lang="sl-SI" sz="2400" dirty="0"/>
              <a:t>Kjer gore se sklanjajo v morje. Kje svobodno je obzorje.</a:t>
            </a:r>
          </a:p>
          <a:p>
            <a:r>
              <a:rPr lang="sl-SI" sz="2400" dirty="0"/>
              <a:t>Tu v zelenem gaju, kjer so žarki zlati, žubori spokoj in mir na trati.</a:t>
            </a:r>
          </a:p>
          <a:p>
            <a:r>
              <a:rPr lang="sl-SI" sz="2400" dirty="0"/>
              <a:t>Ti si  moja večna mati, moja večna mati.</a:t>
            </a:r>
          </a:p>
          <a:p>
            <a:endParaRPr lang="sl-SI" sz="2400" dirty="0"/>
          </a:p>
          <a:p>
            <a:r>
              <a:rPr lang="sl-SI" sz="2400" dirty="0"/>
              <a:t>Domovina, to sem jaz z vso močjo, domovina samo eno je ne bo.</a:t>
            </a:r>
          </a:p>
          <a:p>
            <a:r>
              <a:rPr lang="sl-SI" sz="2400" dirty="0"/>
              <a:t>Domovina, to sem jaz z vso močjo, domovina samo eno je ne bo.</a:t>
            </a:r>
          </a:p>
          <a:p>
            <a:r>
              <a:rPr lang="sl-SI" sz="2400" dirty="0"/>
              <a:t>Samo eno je ne bo, samo eno je ne bo, </a:t>
            </a:r>
            <a:r>
              <a:rPr lang="sl-SI" sz="2400" dirty="0" smtClean="0"/>
              <a:t>samo </a:t>
            </a:r>
            <a:r>
              <a:rPr lang="sl-SI" sz="2400" dirty="0"/>
              <a:t>eno je ne bo.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3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152073"/>
            <a:ext cx="3639130" cy="2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02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748144" y="178504"/>
            <a:ext cx="7259783" cy="6555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sl-SI" sz="2800" b="1" dirty="0"/>
              <a:t>LEPA JE DEŽELA NAŠA</a:t>
            </a:r>
          </a:p>
          <a:p>
            <a:r>
              <a:rPr lang="sl-SI" sz="2800" dirty="0"/>
              <a:t>(V. Petrič/T. Pavček/M. Mlakar)</a:t>
            </a:r>
          </a:p>
          <a:p>
            <a:endParaRPr lang="sl-SI" sz="2800" dirty="0"/>
          </a:p>
          <a:p>
            <a:r>
              <a:rPr lang="sl-SI" sz="2800" dirty="0"/>
              <a:t>Lepa je dežela naša, tam najlepši dom in svet,</a:t>
            </a:r>
          </a:p>
          <a:p>
            <a:r>
              <a:rPr lang="sl-SI" sz="2800" dirty="0"/>
              <a:t>Za oči najlepša paša več, ko dolgih tisoč let.</a:t>
            </a:r>
          </a:p>
          <a:p>
            <a:r>
              <a:rPr lang="sl-SI" sz="2800" dirty="0"/>
              <a:t>Kdor jo išče, tega vabi kraški ruj in sleč planin.</a:t>
            </a:r>
          </a:p>
          <a:p>
            <a:r>
              <a:rPr lang="sl-SI" sz="2800" dirty="0"/>
              <a:t>Kdor jo ljubi, ne pozabi njenih stisk in bolečin.</a:t>
            </a:r>
          </a:p>
          <a:p>
            <a:endParaRPr lang="sl-SI" sz="2800" dirty="0"/>
          </a:p>
          <a:p>
            <a:r>
              <a:rPr lang="sl-SI" sz="2800" dirty="0"/>
              <a:t>Lep je naš mali svet, tu smo dolgih tisoč let</a:t>
            </a:r>
          </a:p>
          <a:p>
            <a:r>
              <a:rPr lang="sl-SI" sz="2800" dirty="0"/>
              <a:t>In tu, sredi srca, naj živi Slovenija.</a:t>
            </a:r>
          </a:p>
          <a:p>
            <a:endParaRPr lang="sl-SI" sz="2800" dirty="0"/>
          </a:p>
          <a:p>
            <a:r>
              <a:rPr lang="sl-SI" sz="2800" dirty="0"/>
              <a:t>Lepa je ta naša zemlja, lepa polja in vasi,</a:t>
            </a:r>
          </a:p>
          <a:p>
            <a:r>
              <a:rPr lang="sl-SI" sz="2800" dirty="0"/>
              <a:t>Lepe gore in podzemlja, hoste in vinogradi.</a:t>
            </a:r>
          </a:p>
          <a:p>
            <a:r>
              <a:rPr lang="sl-SI" sz="2800" dirty="0"/>
              <a:t>A najlepše, kar ponuja, je nebo in je zavest,</a:t>
            </a:r>
          </a:p>
          <a:p>
            <a:r>
              <a:rPr lang="sl-SI" sz="2800" dirty="0"/>
              <a:t>Da so tu vsa čuda tuja, pod svetlobo naših zvezd.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872" y="2754359"/>
            <a:ext cx="4498109" cy="34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15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976</TotalTime>
  <Words>1497</Words>
  <Application>Microsoft Office PowerPoint</Application>
  <PresentationFormat>Širokozaslonsko</PresentationFormat>
  <Paragraphs>128</Paragraphs>
  <Slides>10</Slides>
  <Notes>0</Notes>
  <HiddenSlides>0</HiddenSlides>
  <MMClips>4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Chiller</vt:lpstr>
      <vt:lpstr>Times New Roman</vt:lpstr>
      <vt:lpstr>Office Theme</vt:lpstr>
      <vt:lpstr>PESMARICA ZA ZBOROVSKI BUM 2022</vt:lpstr>
      <vt:lpstr>PEVSKI PROGRAM: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PESMARICA ZA ZBOROVSKI BUM 2022</dc:title>
  <dc:creator>Uporabnik</dc:creator>
  <cp:lastModifiedBy>VESNA RISTOVA</cp:lastModifiedBy>
  <cp:revision>32</cp:revision>
  <dcterms:created xsi:type="dcterms:W3CDTF">2021-09-17T15:54:19Z</dcterms:created>
  <dcterms:modified xsi:type="dcterms:W3CDTF">2021-12-07T11:20:44Z</dcterms:modified>
</cp:coreProperties>
</file>